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309" r:id="rId3"/>
    <p:sldId id="308" r:id="rId4"/>
    <p:sldId id="259" r:id="rId5"/>
    <p:sldId id="324" r:id="rId6"/>
    <p:sldId id="260" r:id="rId7"/>
    <p:sldId id="261" r:id="rId8"/>
    <p:sldId id="310" r:id="rId9"/>
    <p:sldId id="262" r:id="rId10"/>
    <p:sldId id="312" r:id="rId11"/>
    <p:sldId id="263" r:id="rId12"/>
    <p:sldId id="264" r:id="rId13"/>
    <p:sldId id="326" r:id="rId14"/>
    <p:sldId id="265" r:id="rId15"/>
    <p:sldId id="266" r:id="rId16"/>
    <p:sldId id="325" r:id="rId17"/>
    <p:sldId id="267" r:id="rId18"/>
    <p:sldId id="268" r:id="rId19"/>
    <p:sldId id="269" r:id="rId20"/>
    <p:sldId id="270" r:id="rId21"/>
    <p:sldId id="273" r:id="rId22"/>
    <p:sldId id="274" r:id="rId23"/>
    <p:sldId id="271" r:id="rId24"/>
    <p:sldId id="272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6" r:id="rId34"/>
    <p:sldId id="287" r:id="rId35"/>
    <p:sldId id="329" r:id="rId36"/>
    <p:sldId id="327" r:id="rId37"/>
    <p:sldId id="328" r:id="rId38"/>
    <p:sldId id="288" r:id="rId39"/>
    <p:sldId id="289" r:id="rId40"/>
    <p:sldId id="311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14" r:id="rId60"/>
    <p:sldId id="313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A2AF5-FEE4-41BB-B2BC-2BEABFBAFD07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EDB31-30F8-4F01-9B2C-5D56BC0B7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DE22-58B9-44B7-BC48-47525805B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3B3EE-186C-4866-BB7F-27E978F5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0565-A21F-4BEA-9E6E-93BB60D4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3163-8976-472C-BC04-8E2415ED5EA6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B3130-54F6-41A5-9B38-598D3876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DF557-5598-4D27-8B38-144CBD28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DA09-FAE0-49B6-A041-A284A7BC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E41E7-8941-45D1-ACC0-C3CB237B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4DAA9-A642-490E-AAA2-A2E3586F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9C9B-4495-457D-A691-7B6E9C7C0174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1C2E-0D3C-4314-9861-3C2F70CA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973BB-ADB9-4055-AC0E-F09B1C08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F7B76-AF53-455F-B9E4-ADE1A0BCE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26D43-5568-495C-BF01-38D6B1263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D578-4C6A-4D44-8CDC-1C57FA3B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0FAB-91B6-467E-BB8C-1425E55534EE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1171-CA20-4A83-B99E-9772DF22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02DA0-5D69-4177-824E-1EA03CF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7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F6EA-4D38-4816-A2D1-3532FD5A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0BC6-2D97-4B4A-A185-0BC5E931D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736D-7398-4A34-A7D5-AAC701B2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5B5-7109-4DF8-A796-2A17C01F0B4E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5CFE3-34F0-4A07-9270-218515D5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8750-D604-441D-B821-1060D42E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3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EFDA-6692-472E-A5B7-0CA4B6CA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0A73-8ABF-4D50-9FBD-D172A1E0D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6B2D-293F-4246-95A5-A96668A0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F400-E701-4EBE-91AD-52C465E768DF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F1DEC-34C4-44E1-8265-E8B31150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5DCB3-9864-4951-80D0-2AC70408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A41-D5B5-4093-8948-421A0EFC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2F6E-85F7-4A6C-9FDA-D74604840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073E6-80A9-4FD6-B0A2-0373F1C9C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5D447-BCD8-4ED3-947D-34190EE0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A383-2712-4955-A5C9-31CC1A2CD657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19F4A-1B46-43EC-8614-E1E3E17E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897EC-D45A-4503-A3F1-0DBA088F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1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1BB7-19AC-478E-8BDE-C61A9D3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E276F-0EBA-466C-BA82-E2915086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DFF7F-933E-444A-851E-F50705158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B4705-69BE-4F6F-A4DB-A639248B2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D605D-A238-498A-8C44-9F7999F09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53EC9-7528-4FDE-BB1D-9F925887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55684-5737-4AB7-B57D-EFE47BDBA2B5}" type="datetime1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4115-40FE-4C50-A545-F6D8F1E1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C4919-F860-42A5-978B-32C88494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3505-0A83-4751-9FF4-49FB9A4A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04CAA-CAB9-4D89-8C1A-1B7502C8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2C-4E8A-4D91-941F-F68287F3FE95}" type="datetime1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92BA1-FF11-4316-BF93-AFD932DC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8A650-241A-4C43-884C-D851219A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276E2-838F-49B8-8232-E7A19AC2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8595-D749-473C-B855-CAC9B663E163}" type="datetime1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6397-64E0-40E0-BFDB-3F21AF65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3F1F9-A7DC-41A5-9D69-7EFEC21D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6C78-103C-4F72-B7E8-7ACB1779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0F39-528B-48CD-A8D1-0F8751FA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C730B-4795-4CB1-89E6-149ECD72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8C5C2-E03E-4CBF-A18B-EEC8EACF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5C86B-6BBF-41C2-9643-473F1728CB38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0AE10-B949-4E04-A325-1950A6F0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D67C-3F2D-439F-954D-1C5A07D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1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0A17-A8DA-4A01-9517-73705928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FB307-E7E6-4515-B194-47519713F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F162C-DBC5-4124-821B-D0ABE878E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1A78-1884-4CB0-9BA1-C054A598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0949-32E4-43A4-88A2-B35772758623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BB6E3-FC4D-44FD-91AA-DD86D0E2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8DB8-C853-488F-A6CC-1E21B28F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D4FD5-18B3-4036-8C56-02807175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B96E-343C-43C5-AF78-4714D4D6D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F057A-0477-4277-A10C-0CB60F822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C1B39-9940-4D51-8D15-CCE9BD9F9F51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CE9DC-1A5E-4210-A01F-291532DAC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61D3-8295-4EF3-888A-97E9F4F13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8AAA4-40CD-43DA-8260-B49588BED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A9D-905A-4A0A-8588-A93AE85B5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Literature.Reviews.Oct8.2018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65E8E-7A09-4D99-BF43-692B7B65C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B8B18-8E68-4ECB-8A6F-565C49F2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59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21E4-ED26-4601-B279-7AE685E3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HASH,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764D-6C86-4F7D-8CC0-3281192EC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Sequencing error:		*No formalization /problem section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Objective Function/approach: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C5F05-1EB2-4F8A-BDE7-0C845CA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C2A8AAA4-40CD-43DA-8260-B49588BED00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7E194-C0E6-42D7-BA82-147261C7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4750"/>
            <a:ext cx="6762750" cy="159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4E9C82-D879-4C25-B3DA-390D373D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91" y="4338638"/>
            <a:ext cx="65055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1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AD5E-C664-4516-85C0-F576B76B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SpeedHap</a:t>
            </a:r>
            <a:r>
              <a:rPr lang="en-US" dirty="0"/>
              <a:t>, 2008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D2EE-1EAF-46A1-958A-C512BA82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50" y="1897531"/>
            <a:ext cx="3295674" cy="1166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FE326-AF8D-43EE-8E3A-461846EE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50" y="3061060"/>
            <a:ext cx="3276624" cy="221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AE4D6-F642-41F6-8A10-153206C43570}"/>
              </a:ext>
            </a:extLst>
          </p:cNvPr>
          <p:cNvSpPr txBox="1"/>
          <p:nvPr/>
        </p:nvSpPr>
        <p:spPr>
          <a:xfrm>
            <a:off x="8651224" y="1686491"/>
            <a:ext cx="29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 error: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1E1D2-EED5-47A2-B88A-4FF08E18D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224" y="2423881"/>
            <a:ext cx="3281386" cy="117634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290B6A-BFF3-42ED-A54A-8448D0DC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Reconstruction: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A9EF1-2C38-4FEA-B4E2-B9F17DC8F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12456"/>
            <a:ext cx="4008681" cy="448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6199B-0AE5-4617-AD8A-0DC8AFB57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75" y="3074972"/>
            <a:ext cx="4114925" cy="250881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20502C-33C8-4B4B-BA51-BB4E82B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E095-6846-48D0-B07D-069022A7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Kang,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3739-3C44-4769-89B0-ADFD0066B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4409"/>
            <a:ext cx="4032718" cy="43425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Objective Function: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Pedigree				</a:t>
            </a:r>
          </a:p>
          <a:p>
            <a:pPr lvl="8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1C629-EE6E-4A2E-BEEB-914B6844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36" y="2910386"/>
            <a:ext cx="3532967" cy="121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19A3D-3E03-4FC7-A721-092521AE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65" y="2351470"/>
            <a:ext cx="3367877" cy="1117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6BBEB-CC6D-4BAD-A85E-2EAC5A6EA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65" y="3555035"/>
            <a:ext cx="3732924" cy="126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3853E-31B2-4BFE-9468-2E1635030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0" y="5618335"/>
            <a:ext cx="3829789" cy="39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03A48-16CB-4EE4-BFD6-66DB4BDEF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253" y="1503244"/>
            <a:ext cx="3148393" cy="477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C128-90E2-4BDA-A9B1-31CC6B3A2785}"/>
              </a:ext>
            </a:extLst>
          </p:cNvPr>
          <p:cNvSpPr txBox="1"/>
          <p:nvPr/>
        </p:nvSpPr>
        <p:spPr>
          <a:xfrm>
            <a:off x="8437163" y="2305634"/>
            <a:ext cx="17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EDB044-2EAE-4F69-9CA3-6981050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C35E-184A-498C-96B2-8E8F703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Kang,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C9D3-CE69-47A2-99CD-2290AF63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Rate, page 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80F6-8D6B-48FD-911E-6DE57D6B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A8778-50CB-4019-B048-3ECF4EFF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85" y="2357584"/>
            <a:ext cx="5330343" cy="41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79C6-9852-4000-8F6B-FDA6F8D4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Xie</a:t>
            </a:r>
            <a:r>
              <a:rPr lang="en-US" dirty="0"/>
              <a:t>, 2008			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1DD3F0-4D0A-4F80-9B8B-111F242E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50" y="1966327"/>
            <a:ext cx="3469087" cy="2432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E287D-D94F-43CF-982A-E2A42555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52" y="2331392"/>
            <a:ext cx="4004481" cy="1731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D7BC5-D743-41FC-945D-104F93759DB8}"/>
              </a:ext>
            </a:extLst>
          </p:cNvPr>
          <p:cNvSpPr txBox="1"/>
          <p:nvPr/>
        </p:nvSpPr>
        <p:spPr>
          <a:xfrm>
            <a:off x="831850" y="1612901"/>
            <a:ext cx="17510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2C64F-C80A-4826-822F-C5D2A857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52" y="4114213"/>
            <a:ext cx="4240596" cy="1458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691EB-B696-448B-8995-206DDFBFD1FE}"/>
              </a:ext>
            </a:extLst>
          </p:cNvPr>
          <p:cNvSpPr txBox="1"/>
          <p:nvPr/>
        </p:nvSpPr>
        <p:spPr>
          <a:xfrm>
            <a:off x="7586981" y="1826374"/>
            <a:ext cx="460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Function: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D794B-EF24-4863-A9D3-2415AC572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34" y="703185"/>
            <a:ext cx="2991403" cy="541966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FAD885-F64A-4425-9A15-0482BD06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6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FDD4-DA0D-4552-9872-7CF5A1E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IMPUTE2, 2009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65E6E-8ADF-4E73-876C-3A648158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766"/>
            <a:ext cx="5603640" cy="37790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92890-C49F-4024-BA7C-5B7255E60476}"/>
              </a:ext>
            </a:extLst>
          </p:cNvPr>
          <p:cNvCxnSpPr>
            <a:cxnSpLocks/>
          </p:cNvCxnSpPr>
          <p:nvPr/>
        </p:nvCxnSpPr>
        <p:spPr>
          <a:xfrm flipH="1">
            <a:off x="6654800" y="3543300"/>
            <a:ext cx="996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DC855-1CA7-4CD7-B57B-8F672D65E340}"/>
              </a:ext>
            </a:extLst>
          </p:cNvPr>
          <p:cNvSpPr txBox="1"/>
          <p:nvPr/>
        </p:nvSpPr>
        <p:spPr>
          <a:xfrm>
            <a:off x="7988300" y="3359190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EB7EC9-6A8F-4CC3-A315-529FF739ACFD}"/>
              </a:ext>
            </a:extLst>
          </p:cNvPr>
          <p:cNvCxnSpPr/>
          <p:nvPr/>
        </p:nvCxnSpPr>
        <p:spPr>
          <a:xfrm flipH="1">
            <a:off x="6775450" y="5499100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336D01-D5CD-44A8-BAEA-2965D43E9862}"/>
              </a:ext>
            </a:extLst>
          </p:cNvPr>
          <p:cNvSpPr txBox="1"/>
          <p:nvPr/>
        </p:nvSpPr>
        <p:spPr>
          <a:xfrm>
            <a:off x="7988300" y="5314434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5BA13-2DEC-4491-BB4F-4A3365F7FCFC}"/>
              </a:ext>
            </a:extLst>
          </p:cNvPr>
          <p:cNvSpPr txBox="1"/>
          <p:nvPr/>
        </p:nvSpPr>
        <p:spPr>
          <a:xfrm>
            <a:off x="7017880" y="2111766"/>
            <a:ext cx="372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formulations &amp; problems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137D-A6CB-48FB-AEC2-B5C80B27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D06A-A2C2-4084-B1DC-3E6308FA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IMPUTE2, 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34AE-872E-4562-A5ED-B2C510B1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Mutation &amp; Recombination, page 5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14ACF-3967-4038-A3C6-E13F8594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212E4-0830-4D40-BA6E-C3472465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6380"/>
            <a:ext cx="5734284" cy="32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4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BE28-0247-43C8-9ABC-B2F9DF7B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Wu, 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647F-7B70-45EE-A21F-D695F097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7900" cy="4351338"/>
          </a:xfrm>
        </p:spPr>
        <p:txBody>
          <a:bodyPr/>
          <a:lstStyle/>
          <a:p>
            <a:r>
              <a:rPr lang="en-US" dirty="0"/>
              <a:t>Objective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Reconstruction: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50B08-E8F1-4497-9BD5-3EB348FD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90" y="2244718"/>
            <a:ext cx="6162720" cy="17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912A4-03F4-448B-AEDC-FEC639C5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0" y="4043013"/>
            <a:ext cx="5991269" cy="39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54AFF-5D7C-47F1-8ED6-12BAF0B0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90" y="5299374"/>
            <a:ext cx="6053182" cy="1057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BE3B-1C96-43D4-B5E0-9C585AEB28DF}"/>
              </a:ext>
            </a:extLst>
          </p:cNvPr>
          <p:cNvSpPr txBox="1"/>
          <p:nvPr/>
        </p:nvSpPr>
        <p:spPr>
          <a:xfrm>
            <a:off x="6940572" y="1579266"/>
            <a:ext cx="4701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Pedigree: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haplotypes of 129 children from the trios can be inferred from the genotypes of their parents through pedigree information and the </a:t>
            </a:r>
            <a:r>
              <a:rPr lang="en-US" sz="1200" dirty="0" err="1"/>
              <a:t>nontransmitted</a:t>
            </a:r>
            <a:r>
              <a:rPr lang="en-US" sz="1200" dirty="0"/>
              <a:t> chromosomes as an extra 129 (pseudo) haplotype pairs. Markers for which both alleles could not be inferred were marked as missing.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 formulations &amp; problems section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D01582-5B42-486A-A5CA-6B107320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0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DD34-EAC3-4646-9C63-B2364EAC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RefHap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8BEE-7880-4493-A0E4-95710A45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6874" cy="4351338"/>
          </a:xfrm>
        </p:spPr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MEC &amp; switch error &amp; running time: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EF4A2-E51A-43A6-BC33-5BFA7DCF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019" y="1780752"/>
            <a:ext cx="3669378" cy="1235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CC955-1582-4D57-9A2C-FBC9429C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56" y="3549628"/>
            <a:ext cx="3205186" cy="2943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0BE142-BC6E-47A6-808B-22EDE0D42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779" y="1883174"/>
            <a:ext cx="3886570" cy="27561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38BF-D372-4430-86A9-B0A3FA3D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3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6391-D2F2-4AF7-A7A8-8B3A3A0B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HapAssembler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46246-FE41-4806-B98F-CA6CDA8C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91426" cy="4351338"/>
          </a:xfrm>
        </p:spPr>
        <p:txBody>
          <a:bodyPr/>
          <a:lstStyle/>
          <a:p>
            <a:r>
              <a:rPr lang="en-US" dirty="0"/>
              <a:t>Pedigree:						</a:t>
            </a:r>
          </a:p>
          <a:p>
            <a:pPr marL="0" indent="0">
              <a:buNone/>
            </a:pPr>
            <a:r>
              <a:rPr lang="en-US" dirty="0"/>
              <a:t>								Mutation Rate</a:t>
            </a:r>
          </a:p>
          <a:p>
            <a:r>
              <a:rPr lang="en-US" dirty="0"/>
              <a:t>Reconstruction: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Fitness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40237-DECE-4EC6-A3BA-FEC3B3D7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18" y="1825625"/>
            <a:ext cx="3300437" cy="66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742EC-7A7D-4181-BB25-B4BA833C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89" y="2835268"/>
            <a:ext cx="3300437" cy="1395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3C6B1-702A-409F-B239-CCDE0495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663" y="2895573"/>
            <a:ext cx="3529038" cy="3643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A139A0-8E9C-4BD0-A1A0-A4AC3CAAC25D}"/>
              </a:ext>
            </a:extLst>
          </p:cNvPr>
          <p:cNvSpPr txBox="1"/>
          <p:nvPr/>
        </p:nvSpPr>
        <p:spPr>
          <a:xfrm>
            <a:off x="628299" y="5929575"/>
            <a:ext cx="53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Formulations &amp; problems section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97758-1884-4703-AE9E-728C262A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D084-3104-4711-B1EC-DAE220E7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Lancia, 2001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1FC-9C05-4840-926D-F566A872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Functions for each case: Dealing with gaps &amp; gapless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51F4F-87A9-4EA8-82F6-386E99FE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DF48F-D99D-4AC9-82FA-9246208A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4928"/>
            <a:ext cx="7037427" cy="30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4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6F38-59DF-4CB8-9FEE-B89CEB52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MaCH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3BDFF-D74F-49E8-BA18-BA2BB501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4C96F-9CCD-4F98-B02A-AD2BD60E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72" y="1498417"/>
            <a:ext cx="4337728" cy="674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9E5D4-02FD-4C02-B6ED-937F6802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29" y="2110292"/>
            <a:ext cx="4455651" cy="719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98863-78C7-4055-BAB3-69DC04D8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14" y="3016623"/>
            <a:ext cx="5876968" cy="163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6D042-744F-4A6E-B90F-427BF4A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741" y="1766391"/>
            <a:ext cx="4663206" cy="2842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8CBE9-F5AB-47B6-8E88-DD94BF3035C1}"/>
                  </a:ext>
                </a:extLst>
              </p:cNvPr>
              <p:cNvSpPr txBox="1"/>
              <p:nvPr/>
            </p:nvSpPr>
            <p:spPr>
              <a:xfrm>
                <a:off x="6849585" y="5373288"/>
                <a:ext cx="3797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Formulations &amp; problems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Genotyping error mutation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8CBE9-F5AB-47B6-8E88-DD94BF30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373288"/>
                <a:ext cx="3797846" cy="923330"/>
              </a:xfrm>
              <a:prstGeom prst="rect">
                <a:avLst/>
              </a:prstGeom>
              <a:blipFill>
                <a:blip r:embed="rId6"/>
                <a:stretch>
                  <a:fillRect l="-112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CE9E2-2AB0-45DA-85EC-28C1A834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312C7-3961-4B63-BAC2-7BB4073BF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74" y="4654693"/>
            <a:ext cx="5726727" cy="19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0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0DF8-2844-4331-9AA1-D037BB4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MaCH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68FE-E4EA-445E-9B3C-A3E7AA1F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 rate: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260B5-E148-436C-99AD-C39D9A40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237" y="1848742"/>
            <a:ext cx="5124487" cy="842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9E11E-05F2-4A75-B13C-861EEF8B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05" y="2568477"/>
            <a:ext cx="4938749" cy="104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42601-BDB3-4817-A1B2-1A117920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38" y="3839316"/>
            <a:ext cx="4933986" cy="7048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ECFD1-C28B-41D1-BB3A-A9FCE9BA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4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4CAA-A71B-4A68-86EA-52141D4E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MaCH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79EF-841D-4665-A243-D639F065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Objection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16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44CDA-4789-46C8-9291-27247D6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13" y="1916341"/>
            <a:ext cx="5896018" cy="36481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0B60F-BFA6-4B4E-8685-CD3D3324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3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926F-7708-4086-9452-D0B38947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MaxSAT</a:t>
            </a:r>
            <a:r>
              <a:rPr lang="en-US" dirty="0"/>
              <a:t>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F7D4-2D6C-40A8-8191-EED4020F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Objective Function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No Formulations &amp; problems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D12B-A2DC-4A44-9F40-1D19894C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5384"/>
            <a:ext cx="5643319" cy="22606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71F4A-819E-4963-80D0-33BF5D8B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2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1110-1358-4251-AA52-C80B864B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F353-6591-48FB-B7A9-DD176603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Reconstruction:					Objective Function: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Formulations &amp; problems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8F329-9044-4672-A563-35DDA936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10" y="1945288"/>
            <a:ext cx="3508310" cy="2702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8BAC-7793-4041-B8EF-F8EBD939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863" y="2651593"/>
            <a:ext cx="3780054" cy="77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E6C61-4935-49E5-8ED5-E34FCAE4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919" y="3666680"/>
            <a:ext cx="3289450" cy="8337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F4CCC-6030-4E03-956B-EF6A98B1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603F-49D8-427F-A446-83897BAE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Oct9.2018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8707-0940-4ED2-B075-3D8B596D0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highlighting key features </a:t>
            </a:r>
          </a:p>
          <a:p>
            <a:r>
              <a:rPr lang="en-US" dirty="0"/>
              <a:t>Incorporate formulation of problem section for each paper!</a:t>
            </a:r>
          </a:p>
          <a:p>
            <a:r>
              <a:rPr lang="en-US" dirty="0"/>
              <a:t>Review Pedigree section: </a:t>
            </a:r>
          </a:p>
          <a:p>
            <a:pPr lvl="1"/>
            <a:r>
              <a:rPr lang="en-US" dirty="0"/>
              <a:t>Is trio data used as a reference similar to HapMap haplotype references or is the SNPs from trio data being “reconstructed” into haplotypes?</a:t>
            </a:r>
          </a:p>
          <a:p>
            <a:r>
              <a:rPr lang="en-US" dirty="0"/>
              <a:t>Keep Poster in mind: </a:t>
            </a:r>
          </a:p>
          <a:p>
            <a:pPr lvl="1"/>
            <a:r>
              <a:rPr lang="en-US" dirty="0"/>
              <a:t>Want to add 3-4 more slides regarding key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DCE9-B122-4C84-B518-23FE4989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7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4D54-DA82-470A-823B-CB9360C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HALLDORSSON, 2011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3CD5E1-07CA-459B-9EF4-EFACFA141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305" y="1690688"/>
            <a:ext cx="6243683" cy="39814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75698-E039-4758-8047-113668D1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3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74A4-5A75-449D-95EC-B54D7FE7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HapSAT</a:t>
            </a:r>
            <a:r>
              <a:rPr lang="en-US" dirty="0"/>
              <a:t>, 2011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C262-8D6E-4CC5-9943-3FD0834B3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2258" cy="4351338"/>
          </a:xfrm>
        </p:spPr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sz="1400" dirty="0"/>
              <a:t>Page, 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136F-922A-4787-92CE-2F800E3B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41" y="2419031"/>
            <a:ext cx="4380535" cy="112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41293-4BA1-414A-BB5F-B4E8130D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918" y="5172072"/>
            <a:ext cx="4289783" cy="158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650FD-778C-46F4-B735-ADDB6E01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23" y="893316"/>
            <a:ext cx="4429478" cy="42613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E5D7-4A67-497C-BCE9-1A429877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3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A550-D673-4671-989C-3DD5998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HapCompass</a:t>
            </a:r>
            <a:r>
              <a:rPr lang="en-US" dirty="0"/>
              <a:t>, 2012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A945E-8FF5-4D23-9C1C-DBA9D4FE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48380" cy="37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F20D2-2F23-493E-ADB8-5EC820D1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83" y="1690688"/>
            <a:ext cx="5705517" cy="2671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3A5C6-A786-4729-91B6-481C66D4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B72D-B0F1-480A-97FE-8D9227D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HMEC,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4A87-C7AB-49C7-B2CB-9EB07D90A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2460" cy="681405"/>
          </a:xfrm>
        </p:spPr>
        <p:txBody>
          <a:bodyPr/>
          <a:lstStyle/>
          <a:p>
            <a:r>
              <a:rPr lang="en-US" dirty="0"/>
              <a:t>MEC problem: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4663-50D7-4C3D-8E6F-AA586AA4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93" y="2335703"/>
            <a:ext cx="3588851" cy="3847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72884-C791-4AA3-A50E-0821948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394" y="2339734"/>
            <a:ext cx="4958687" cy="95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9BFA2-9885-42C9-A61E-AD35A3F2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394" y="3561712"/>
            <a:ext cx="5671677" cy="159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4064E0-3EBE-45ED-8326-CD1425611A2E}"/>
              </a:ext>
            </a:extLst>
          </p:cNvPr>
          <p:cNvSpPr txBox="1"/>
          <p:nvPr/>
        </p:nvSpPr>
        <p:spPr>
          <a:xfrm>
            <a:off x="5479284" y="1796995"/>
            <a:ext cx="52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 Function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3C9337-82C8-491B-8624-C37702ED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AD0C-E289-4AE9-BB64-2E369C8A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Hare, 2004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D40E-9FB7-4939-95D6-E7A59A24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BA4F-FDB4-4F2D-A671-CCFEB95E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58" y="2278945"/>
            <a:ext cx="6936041" cy="1092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20457-5D39-4B51-8060-70A479D5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7614712" cy="12464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9F7C-A75C-4F4E-B7CA-50FA7345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9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946-0AFC-4484-BF5A-47F51485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HATS,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0B1B-B41F-4FB2-A258-02BB921A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46534-F857-4C0D-8F37-C5DDBC3B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46733-4820-486A-BC5A-843914FF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1" y="2215876"/>
            <a:ext cx="4287315" cy="162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DB07B-3C72-4830-9E55-AD0B3BC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70044"/>
            <a:ext cx="4287315" cy="2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53B0-6065-40FC-A3F1-AA429783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7834"/>
          </a:xfrm>
        </p:spPr>
        <p:txBody>
          <a:bodyPr/>
          <a:lstStyle/>
          <a:p>
            <a:r>
              <a:rPr lang="en-US" dirty="0"/>
              <a:t>PPHS, 2012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9F3F1-CA38-42A3-B605-3952FAA1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634" y="2020424"/>
            <a:ext cx="264364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1306D-2DD4-4A0B-850C-D1533A78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94" y="2020424"/>
            <a:ext cx="3048022" cy="124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A2C3D-215D-4A6E-9812-99D6D875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496" y="3319437"/>
            <a:ext cx="3024210" cy="353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BA150-4103-4711-A404-81B25D4A5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316" y="2020424"/>
            <a:ext cx="3181373" cy="3948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2B6DA-6564-41AB-BB28-455777E48DE9}"/>
              </a:ext>
            </a:extLst>
          </p:cNvPr>
          <p:cNvSpPr txBox="1"/>
          <p:nvPr/>
        </p:nvSpPr>
        <p:spPr>
          <a:xfrm>
            <a:off x="5637790" y="288247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47E23-51E1-4D29-8C39-058D43FFAF36}"/>
              </a:ext>
            </a:extLst>
          </p:cNvPr>
          <p:cNvSpPr txBox="1"/>
          <p:nvPr/>
        </p:nvSpPr>
        <p:spPr>
          <a:xfrm>
            <a:off x="1003636" y="1283795"/>
            <a:ext cx="904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			Reconstruction:			Objective Function: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CFE39-32EE-49C7-B263-514D93CC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7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86B5-BFDC-452C-B466-F4E13BF6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03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GAHap</a:t>
            </a:r>
            <a:r>
              <a:rPr lang="en-US" dirty="0"/>
              <a:t>, 2012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766162-DC13-447C-A726-0F0592CB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145" y="1909408"/>
            <a:ext cx="3575023" cy="4120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1D473-7AA8-4C87-A71A-979024138D14}"/>
              </a:ext>
            </a:extLst>
          </p:cNvPr>
          <p:cNvSpPr txBox="1"/>
          <p:nvPr/>
        </p:nvSpPr>
        <p:spPr>
          <a:xfrm>
            <a:off x="1102125" y="1229293"/>
            <a:ext cx="1042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				Objective function:			Mutation: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918B0-FAA4-4155-9706-9DAB127F3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00" y="1977076"/>
            <a:ext cx="3275441" cy="2874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0D810-19B6-419F-BBD5-9965E8B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6DAB4-CCCF-4A0D-B42C-7861E85C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341" y="2196992"/>
            <a:ext cx="3738919" cy="1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D6-1C97-42AC-84E0-D601F824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H-BOP, 2012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A4EC-658B-4D08-A354-010C789A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8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Problem:		Objective function:		Sequencing error: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Time: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DAFE1-C51E-4D50-8666-DE754454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8" y="2189583"/>
            <a:ext cx="3061625" cy="4274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620F1-33A8-4B17-AB87-49CC8482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907" y="2695209"/>
            <a:ext cx="3385472" cy="1156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DE0C0-6DDA-488F-8B01-94B9D152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263" y="2731543"/>
            <a:ext cx="3599535" cy="19100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A972-173C-491B-AEB1-49068FF7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EB100-D02F-4324-8BAD-5E382B53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274" y="4986509"/>
            <a:ext cx="4488461" cy="9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3C2A-5211-432A-BBE6-217C7D4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2012, </a:t>
            </a:r>
            <a:r>
              <a:rPr lang="en-US" dirty="0" err="1"/>
              <a:t>HapSeq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79D8-D01C-4F4A-9F6F-26DA3C5D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en-US" sz="2800" dirty="0"/>
              <a:t>	</a:t>
            </a:r>
            <a:r>
              <a:rPr lang="en-US" sz="2400" dirty="0"/>
              <a:t>Objective Function:</a:t>
            </a:r>
          </a:p>
          <a:p>
            <a:endParaRPr lang="en-US" sz="2400" dirty="0"/>
          </a:p>
          <a:p>
            <a:r>
              <a:rPr lang="en-US" dirty="0"/>
              <a:t>Recombination: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2B4F6-0C45-4397-8BB3-BDBDE6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3CD9A-F0AD-499A-B758-58C5D851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54" y="681037"/>
            <a:ext cx="3379146" cy="605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445D93-053F-4875-A0D1-6CC0836F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22" y="3317894"/>
            <a:ext cx="2830008" cy="2994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3497C-683F-420D-94BA-25F2C2DA05A4}"/>
              </a:ext>
            </a:extLst>
          </p:cNvPr>
          <p:cNvSpPr txBox="1"/>
          <p:nvPr/>
        </p:nvSpPr>
        <p:spPr>
          <a:xfrm>
            <a:off x="8411686" y="5244657"/>
            <a:ext cx="304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Sequencing error</a:t>
            </a:r>
          </a:p>
        </p:txBody>
      </p:sp>
    </p:spTree>
    <p:extLst>
      <p:ext uri="{BB962C8B-B14F-4D97-AF65-F5344CB8AC3E}">
        <p14:creationId xmlns:p14="http://schemas.microsoft.com/office/powerpoint/2010/main" val="2846894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1349-0CC4-4C81-A79F-056896E8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HAPI-UR,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39CCA-AC97-4631-BEE7-CDAC2865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994A-3B15-4ABD-AC06-81D545F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2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A106-FCCF-4164-85FC-4F3F7CC1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SHAPEIT,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CD797-164B-45A3-A579-DF935DCB1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Mutation, recombination, fitness function: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DF25C-2EEE-469D-8193-C996CAE8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EA32A-A136-406A-93DF-60314CE5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027" y="603202"/>
            <a:ext cx="3594345" cy="57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064A-9A9A-4D46-8FAE-581D1174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SHAPEIT,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E2B1-9EFA-4D95-856E-32DB093F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08988-8A8A-4862-B364-2984D23D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5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9C1E-6422-4478-B259-126437F1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Chen,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D353C-8CCE-4D0A-8650-FAF90219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59" y="2655088"/>
            <a:ext cx="3381400" cy="154782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FCD188-FE1F-48CC-A71F-62CCED98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451" y="2243463"/>
            <a:ext cx="339423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FF25-B7AB-4ADD-807A-01EF8F6A5E84}"/>
              </a:ext>
            </a:extLst>
          </p:cNvPr>
          <p:cNvSpPr txBox="1"/>
          <p:nvPr/>
        </p:nvSpPr>
        <p:spPr>
          <a:xfrm>
            <a:off x="838200" y="1610797"/>
            <a:ext cx="833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				Objective Function: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9661A-A533-4286-A0DB-6D28DE58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6A74-DD19-4F05-AAF7-3013F1D2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Deng,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BC37-ED2E-438D-9B00-AE68AF43A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Objection Function: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00346-04B7-496C-9234-0DCA38C7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7" y="2405035"/>
            <a:ext cx="3090885" cy="37719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55D98-CE01-4057-9395-26F5F02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A53F-EFE1-42E3-BB44-CCBAC922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Wang, 2005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0A24-6ABA-4420-A34D-0BC1DED0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42" y="1975029"/>
            <a:ext cx="4506901" cy="454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Reconstruction: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7FC4-EC0F-4D02-B24B-129A85D6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01" y="2341242"/>
            <a:ext cx="4044195" cy="19888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5877A9-32A2-4A50-9908-01ED2712866B}"/>
              </a:ext>
            </a:extLst>
          </p:cNvPr>
          <p:cNvSpPr txBox="1">
            <a:spLocks/>
          </p:cNvSpPr>
          <p:nvPr/>
        </p:nvSpPr>
        <p:spPr>
          <a:xfrm>
            <a:off x="5136629" y="1975029"/>
            <a:ext cx="3178648" cy="552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Fitness Function: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8ED8-FC26-47A0-85EA-F8673197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29" y="2450820"/>
            <a:ext cx="2904379" cy="1635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7CD2A1-238C-4430-9E06-206A87DC49F3}"/>
              </a:ext>
            </a:extLst>
          </p:cNvPr>
          <p:cNvSpPr txBox="1"/>
          <p:nvPr/>
        </p:nvSpPr>
        <p:spPr>
          <a:xfrm>
            <a:off x="7231054" y="4206158"/>
            <a:ext cx="922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Page, 2458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30EE8-0FAE-44D4-A154-EA289BAF80D7}"/>
              </a:ext>
            </a:extLst>
          </p:cNvPr>
          <p:cNvSpPr txBox="1"/>
          <p:nvPr/>
        </p:nvSpPr>
        <p:spPr>
          <a:xfrm>
            <a:off x="658701" y="4963464"/>
            <a:ext cx="485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Pedigree, (page2459):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haplotypes of 129 children from the trios can be inferred from the genotypes of their parents through pedigree information and the </a:t>
            </a:r>
            <a:r>
              <a:rPr lang="en-US" sz="1200" dirty="0" err="1"/>
              <a:t>nontransmitted</a:t>
            </a:r>
            <a:r>
              <a:rPr lang="en-US" sz="1200" dirty="0"/>
              <a:t> chromosomes as an extra 129 (pseudo) haplotype pairs.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5CFAE-5CB6-4855-A4DF-0FBEE43B784D}"/>
              </a:ext>
            </a:extLst>
          </p:cNvPr>
          <p:cNvSpPr txBox="1"/>
          <p:nvPr/>
        </p:nvSpPr>
        <p:spPr>
          <a:xfrm>
            <a:off x="1758723" y="4206158"/>
            <a:ext cx="922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Page, 2458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6CA86-B2DD-4A22-944A-718EC11A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10" y="1975029"/>
            <a:ext cx="2852778" cy="404620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DDFD90-0B2D-47FB-B716-8D0561F2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4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262B-0349-44BD-8399-418E3E6E74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Hap-</a:t>
            </a:r>
            <a:r>
              <a:rPr lang="en-US" dirty="0" err="1"/>
              <a:t>SeqX</a:t>
            </a:r>
            <a:r>
              <a:rPr lang="en-US" dirty="0"/>
              <a:t>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09EC6-8FD3-423C-8FF8-3E932E6E5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Sequencing Error: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F068B-E8B2-4A4D-AF80-FD234E95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2302-E7D3-4ACC-B6AA-8CB33BB16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86" y="2245184"/>
            <a:ext cx="3778993" cy="203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8273-03FB-41E9-9305-ADD31E0F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85" y="4913225"/>
            <a:ext cx="3778993" cy="13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2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F82F-4FB6-4F38-B269-81176391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MixSIH</a:t>
            </a:r>
            <a:r>
              <a:rPr lang="en-US" dirty="0"/>
              <a:t>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CAC5-F790-431E-A942-7008355CD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72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Reconstruction: 			Objective function: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32115-DE6A-483A-A4D9-639BBB9B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2592"/>
            <a:ext cx="3582409" cy="3080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1424B-1FC9-4011-9EBD-3B2BF36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481" y="2706878"/>
            <a:ext cx="4117081" cy="28764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19E74-1BA7-4073-A1D0-C61A2A89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8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C67F-BD7D-459A-84CC-4AB6210B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Harsh,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9FC9-DDB2-4047-AE1D-D41E07323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176" y="1374628"/>
            <a:ext cx="10572624" cy="4802335"/>
          </a:xfrm>
        </p:spPr>
        <p:txBody>
          <a:bodyPr/>
          <a:lstStyle/>
          <a:p>
            <a:r>
              <a:rPr lang="en-US" dirty="0"/>
              <a:t>Haplotype phasing with both sequencing data and reference </a:t>
            </a:r>
          </a:p>
          <a:p>
            <a:endParaRPr lang="en-US" dirty="0"/>
          </a:p>
          <a:p>
            <a:pPr lvl="8"/>
            <a:r>
              <a:rPr lang="en-US" dirty="0"/>
              <a:t>Objective function</a:t>
            </a:r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endParaRPr lang="en-US" dirty="0"/>
          </a:p>
          <a:p>
            <a:pPr lvl="1"/>
            <a:r>
              <a:rPr lang="en-US" dirty="0"/>
              <a:t>Description of algorithm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DEC81-DF97-41A3-9917-95E386B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70" y="4044400"/>
            <a:ext cx="4413287" cy="1532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3B62E-87A1-46EB-BEC7-A7F7FEB2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13" y="1834004"/>
            <a:ext cx="3267099" cy="45101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1C19F-75F6-4519-A2FC-7EE6D7E2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96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93B0-475B-4668-BF7C-765725C4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8167D-C8C2-4C34-8C77-3A99B104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Sequencing error &amp; quality score:		Recombination: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7C6D5-8265-4E4D-B82C-4E421DAB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5" y="2494928"/>
            <a:ext cx="4620251" cy="2561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C7CC9-1928-47F8-AC04-195A8425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39" y="3264474"/>
            <a:ext cx="4096676" cy="3299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C991D-0E9C-40E2-8A43-93609AB5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39" y="2416572"/>
            <a:ext cx="4096676" cy="7403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DD261-2A19-483B-A89A-4AA8D03B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27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9331-93D4-466E-A2E1-DD8F5C24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HapSeq2,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FD3F-BC75-4016-8FDA-A04F8EDA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39" y="1513908"/>
            <a:ext cx="10840561" cy="45356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			Recombination:	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Sequencing error:			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74576-006D-4ABE-A108-E3F835FF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5" y="2137758"/>
            <a:ext cx="4234374" cy="1500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90EE0-0537-49E9-A04B-E031A67E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45" y="3958289"/>
            <a:ext cx="4647501" cy="55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C4F59-24DE-4A63-AD07-7405713B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11" y="2067120"/>
            <a:ext cx="4544555" cy="3442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68AFC-45C1-4791-873D-51C81CD7F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2" y="5971087"/>
            <a:ext cx="4093551" cy="521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88F41-BABA-496B-8046-1F49E6D2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87" y="5952681"/>
            <a:ext cx="3997918" cy="71604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182D1-CE7A-4935-9DDB-32EFA35F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CD78-9FF6-4AED-B4E9-BF6DF7C3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HapCompass</a:t>
            </a:r>
            <a:r>
              <a:rPr lang="en-US" dirty="0"/>
              <a:t>-Tumor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8999-A768-4B1C-9D4B-65FD5531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error: 			Objective Function: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E2A4C-A68C-4B2C-92AD-BBE80E00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899D3-8F77-445C-A7B6-EDB62974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89" y="2450811"/>
            <a:ext cx="4337524" cy="4042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B586A-6842-4531-88CC-8D78ABF5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07" y="2574906"/>
            <a:ext cx="5520587" cy="15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4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405D-DDF6-4FA4-B01E-B40ACA8F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HapTree</a:t>
            </a:r>
            <a:r>
              <a:rPr lang="en-US" dirty="0"/>
              <a:t>,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35780-8A1C-41C7-BE2B-0D9B4D10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		Reconstruction: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Sequencing errors: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8D300-5B6D-452C-AC5B-0708719B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3" y="2322961"/>
            <a:ext cx="4291612" cy="1310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7EE32-51C7-4D40-9D25-B15962D3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18" y="2322961"/>
            <a:ext cx="4599047" cy="419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64018-9838-428A-97A8-74AAED6A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59" y="4418466"/>
            <a:ext cx="3864880" cy="1237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3D022-7FD3-438C-A6C3-967B0E66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7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6540-2066-45EE-A761-A8C5D5AE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HGHap</a:t>
            </a:r>
            <a:r>
              <a:rPr lang="en-US" dirty="0"/>
              <a:t>, 2014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136C6-B937-4142-B077-01894BAC4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31" y="1690688"/>
            <a:ext cx="4147157" cy="87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7FD81-A9A0-4385-A25B-5B9492F9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31" y="2584430"/>
            <a:ext cx="4147157" cy="37462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3C7EA-A961-410F-ABE8-D8D3B61A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B2B1-155C-491F-A7FB-3A91044D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ProbHap</a:t>
            </a:r>
            <a:r>
              <a:rPr lang="en-US" dirty="0"/>
              <a:t>,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5B2D-E747-44EE-9896-56164CC8D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84" y="1825625"/>
            <a:ext cx="9918616" cy="4351338"/>
          </a:xfrm>
        </p:spPr>
        <p:txBody>
          <a:bodyPr/>
          <a:lstStyle/>
          <a:p>
            <a:r>
              <a:rPr lang="en-US" dirty="0"/>
              <a:t>Objective function: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BB879-0B31-473A-9E1A-12AE45A1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64" y="1159078"/>
            <a:ext cx="3891732" cy="5318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62737-0396-46EC-8FC2-FB0BB19E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77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B818-06F0-4023-AD39-C51A8F0F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CSP,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0D63-4446-4C31-9C5B-F3F8EE5E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0A27-6C6C-4300-9200-A2883ED9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48" y="2221739"/>
            <a:ext cx="3642919" cy="44243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CA18-CDAB-4E28-AFE9-814BD838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AC0E-C6DE-4301-A51E-298622A1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Wang, 2005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119B1-F8BE-4B2A-A244-61AD70DC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Evaluates accuracy via error rate of SNP fragments, page 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Uses Mutation Rate in Genetic Algorithm (GA), page 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64AE-0054-4474-AD7F-ED0E5BE2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6943B-64DF-40BB-B1DD-4582D582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46" y="2208970"/>
            <a:ext cx="4426467" cy="302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E5A47-7818-4D78-98D3-5A5B019B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57" y="3218018"/>
            <a:ext cx="4605352" cy="22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4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1C77-D701-4DCC-AA13-E4BF5CF2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FastHap</a:t>
            </a:r>
            <a:r>
              <a:rPr lang="en-US" dirty="0"/>
              <a:t>,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5C0E-EE04-4BD6-B552-DC5FA898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49"/>
            <a:ext cx="10515600" cy="6208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			Switch error:		Reconstruction: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5C7B0-A447-44A2-9685-70A8AD4E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0" y="1783151"/>
            <a:ext cx="3328548" cy="474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1E69D-D9EF-4984-9783-0A4B287B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52" y="1783151"/>
            <a:ext cx="3525695" cy="4458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B96B9-33C2-4D4F-A533-F549320DC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232" y="1783151"/>
            <a:ext cx="3770912" cy="163952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98B69-D0FC-48A3-B536-F9B3F377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50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78BF-1063-49BF-AE67-A7E87878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WinHap2,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7811-4CDF-40D3-94DC-28F07C3E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				Speed: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pPr lvl="1"/>
            <a:r>
              <a:rPr lang="en-US" dirty="0"/>
              <a:t>Divide and conquer strategy </a:t>
            </a:r>
          </a:p>
          <a:p>
            <a:pPr lvl="1"/>
            <a:r>
              <a:rPr lang="en-US" dirty="0"/>
              <a:t>Parallelization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00F9-05E4-4A19-ADC1-DCA5EF1E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7" y="2260004"/>
            <a:ext cx="4192072" cy="1852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E6A7-F959-4A84-8D68-2C824070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61" y="2403643"/>
            <a:ext cx="4428116" cy="35866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1F666-5949-4C33-9B7A-479369FF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25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396B-F8A2-42CE-A47C-3B7D6965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ParticleHap</a:t>
            </a:r>
            <a:r>
              <a:rPr lang="en-US" dirty="0"/>
              <a:t>,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F865-1000-4DB2-AB3C-7B07EE729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43" y="1380262"/>
            <a:ext cx="10515600" cy="4811197"/>
          </a:xfrm>
        </p:spPr>
        <p:txBody>
          <a:bodyPr/>
          <a:lstStyle/>
          <a:p>
            <a:r>
              <a:rPr lang="en-US" dirty="0"/>
              <a:t>Problem:				Objective function:</a:t>
            </a:r>
          </a:p>
          <a:p>
            <a:endParaRPr lang="en-US" dirty="0"/>
          </a:p>
          <a:p>
            <a:endParaRPr lang="en-US" dirty="0"/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r>
              <a:rPr lang="en-US" dirty="0"/>
              <a:t>	</a:t>
            </a:r>
          </a:p>
          <a:p>
            <a:pPr marL="3657600" lvl="8" indent="0">
              <a:buNone/>
            </a:pPr>
            <a:r>
              <a:rPr lang="en-US" dirty="0"/>
              <a:t>	Linkage Disequilibrium: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</a:p>
          <a:p>
            <a:pPr lvl="8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04F38-EE26-416E-B574-F6875772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7154"/>
            <a:ext cx="3814120" cy="4811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27208-2194-4004-A716-E7A2A7EB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70" y="1945769"/>
            <a:ext cx="5255922" cy="164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753B2-EA50-481B-9F2B-69E379192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70" y="4101413"/>
            <a:ext cx="4758652" cy="20900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14391-9DA6-4F89-AC68-2697A701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5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2E6D-0CAF-432E-85C4-67751B7E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HapCut2,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2395C-9840-4CF7-93AA-FA4F0C90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pPr lvl="1"/>
            <a:r>
              <a:rPr lang="en-US" dirty="0"/>
              <a:t>Uses fosmid –based dilution pool, 10X Genomics linked-real data,  PacBio SMRT data, &amp; Hi-C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53288-4103-43C1-B4E2-78694285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7752"/>
            <a:ext cx="4340224" cy="1821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38022-C41E-4421-A55F-3B3FD713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10" y="925155"/>
            <a:ext cx="3492600" cy="42130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62E3E-55B4-44E3-BE58-6FC1B08B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4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EC4E-6244-4B4F-A4FF-08B35479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PEATH,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5833-D092-412D-AF29-82BD53D4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07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Estimation of distribution Algorithm:					Objective function: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Quality Score: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Switch error: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E709-D175-4DEC-9034-4FBD5CEF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3" y="2245258"/>
            <a:ext cx="3702260" cy="1019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65A0C-92D1-401B-995D-B139BB90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03" y="2245258"/>
            <a:ext cx="3555696" cy="276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2DFA8-B99B-4046-8FC9-6A90CEB7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09" y="3728893"/>
            <a:ext cx="3351917" cy="128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EDD2A-1A9D-457E-B079-8B9CF5001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297" y="5544296"/>
            <a:ext cx="3846775" cy="121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8AD89-9C0C-46BF-B6E4-3905C6037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544296"/>
            <a:ext cx="3947703" cy="10616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F4A3F-9FE7-4650-A19F-BC565322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2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753B-E8BF-4194-BF0D-37EA5862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AROHap</a:t>
            </a:r>
            <a:r>
              <a:rPr lang="en-US" dirty="0"/>
              <a:t>,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B4FD-E7AF-45BD-8882-15193B79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function: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EB46F-32E6-4739-BFE4-63390E6E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448" y="951119"/>
            <a:ext cx="3307454" cy="80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533B0-DBCD-4F60-BC09-64F51153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448" y="1690688"/>
            <a:ext cx="3410788" cy="5027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A32C4-4D21-43DB-B697-063DB30A1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0" y="2512729"/>
            <a:ext cx="5507467" cy="32382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24C5B-1F7B-4211-93A4-96E613A6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553B-6050-4C3D-8847-B80D99BE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2018, </a:t>
            </a:r>
            <a:r>
              <a:rPr lang="en-US" dirty="0" err="1"/>
              <a:t>HapCHAT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437A-A119-4AD9-87E2-093D860D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9893" cy="4351338"/>
          </a:xfrm>
        </p:spPr>
        <p:txBody>
          <a:bodyPr/>
          <a:lstStyle/>
          <a:p>
            <a:pPr algn="ctr"/>
            <a:r>
              <a:rPr lang="en-US" dirty="0"/>
              <a:t>Objective function &amp; Runtime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81078-3170-4C99-94CA-DE13EF6A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22370-016F-4DFD-9408-D13102CC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93" y="1467166"/>
            <a:ext cx="4373319" cy="53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1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68F7-F76F-46DC-B618-D3D59F0F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WhatsHap</a:t>
            </a:r>
            <a:r>
              <a:rPr lang="en-US" dirty="0"/>
              <a:t>, 2014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7468-CD94-4D9E-AC94-8366FB8A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					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79530-1B87-4C8E-906B-90A8EB7F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41C63-6A59-471E-AEBE-AAA2712E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86" y="2316854"/>
            <a:ext cx="3959204" cy="204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6465C-F6CC-4697-88A4-05BB5F2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91" y="2447282"/>
            <a:ext cx="45892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8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89CC-1B74-4E64-922B-769F14D8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HapCol</a:t>
            </a:r>
            <a:r>
              <a:rPr lang="en-US" dirty="0"/>
              <a:t>, 2016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1266-D050-4FCC-9694-2CDD6033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Time/Speed:				Problem section: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Objective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0707-33C0-4A03-A30D-7D94091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37716-C620-40C3-8D67-336147A4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40" y="2255583"/>
            <a:ext cx="3327645" cy="1971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C629C-59D2-462B-9FD9-8EDDF8CF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10" y="2255583"/>
            <a:ext cx="3752294" cy="427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416B5-E040-4A3D-829C-82A4245D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41" y="4601209"/>
            <a:ext cx="3132966" cy="19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7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A26E-6F21-4B33-B822-579567720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99419-5438-459A-B700-4465BE737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E1-E9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62C8-102D-4F15-96B2-C00014A2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0C1B-648A-4CC0-A0F5-2FBA852B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Zhao, 2005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D072-8D70-430B-A98F-489B51DE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 Rate:	Pedigree: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Objective Function</a:t>
            </a:r>
          </a:p>
          <a:p>
            <a:endParaRPr lang="en-US" dirty="0"/>
          </a:p>
          <a:p>
            <a:pPr lvl="8"/>
            <a:r>
              <a:rPr lang="en-US" dirty="0"/>
              <a:t>Sequencing error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EC81-FFDA-4F59-9D05-A5C98DE2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43" y="2394861"/>
            <a:ext cx="3157561" cy="1428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16165-283E-473F-B342-B8AF8900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45" y="2331340"/>
            <a:ext cx="3062310" cy="1219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A9D85-A2BC-4FCD-9982-100879AC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43" y="4437270"/>
            <a:ext cx="3128985" cy="1685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EB496-9CB3-44E9-95B9-C3EF62250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76" y="2041973"/>
            <a:ext cx="3516771" cy="401382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CB0650-4304-4817-A5B0-754819C0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CE1D0-5608-420E-8FE5-7F64855DB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938" y="3823621"/>
            <a:ext cx="3440678" cy="957181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DC40E3C-CF52-4DBF-B94A-6823167900A5}"/>
              </a:ext>
            </a:extLst>
          </p:cNvPr>
          <p:cNvCxnSpPr/>
          <p:nvPr/>
        </p:nvCxnSpPr>
        <p:spPr>
          <a:xfrm rot="5400000" flipH="1" flipV="1">
            <a:off x="6555071" y="4468219"/>
            <a:ext cx="628299" cy="4207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1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E762-4A21-4391-82CE-A30329D1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MA, 2010						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2D5A-29D5-4FE1-9003-10A601E3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67" y="1491270"/>
            <a:ext cx="10978937" cy="4685693"/>
          </a:xfrm>
        </p:spPr>
        <p:txBody>
          <a:bodyPr/>
          <a:lstStyle/>
          <a:p>
            <a:r>
              <a:rPr lang="en-US" dirty="0"/>
              <a:t>Sequencing Technology:		Samples</a:t>
            </a:r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r"/>
            <a:r>
              <a:rPr lang="en-US" dirty="0"/>
              <a:t>Tools used to get haplotype assembly</a:t>
            </a:r>
          </a:p>
          <a:p>
            <a:pPr algn="r"/>
            <a:endParaRPr lang="en-US" dirty="0"/>
          </a:p>
          <a:p>
            <a:endParaRPr lang="en-US" dirty="0"/>
          </a:p>
          <a:p>
            <a:r>
              <a:rPr lang="en-US" dirty="0"/>
              <a:t>Hap. Reconstruction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96C6A-2FAC-4462-BDE0-FECE6FE9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A8AAA4-40CD-43DA-8260-B49588BED004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DCB323A0-35F1-46E0-8FF9-7536A16D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68" y="1908720"/>
            <a:ext cx="4261574" cy="245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0B6F-6D6A-41C2-A28F-94864A19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75" y="1914247"/>
            <a:ext cx="5230792" cy="124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28D47-9721-44E1-9CB9-B2930018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352" y="3984159"/>
            <a:ext cx="6385133" cy="154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24F6A-DDA8-4EDF-B670-4501DD61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43" y="5705134"/>
            <a:ext cx="6352316" cy="6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06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C978-DDAE-4805-ABD9-57D3D05A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Duitama</a:t>
            </a:r>
            <a:r>
              <a:rPr lang="en-US" dirty="0"/>
              <a:t>, 2011							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49A7-4225-4BF1-87F1-9C2C9DB6F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Sequencing Technology: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Tools used for Haplotype Assembly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See page 3, Methods &amp; materials</a:t>
            </a:r>
          </a:p>
          <a:p>
            <a:r>
              <a:rPr lang="en-US" sz="2000" dirty="0"/>
              <a:t>Haplotype reconstruction method: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2890-E300-4A3B-94C6-8F7EF16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C36F9-9ABB-44C6-A74A-84B98D9E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6330"/>
            <a:ext cx="5041663" cy="876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23CEB-598C-4043-A14B-1F0C77E5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9" y="3499539"/>
            <a:ext cx="5273078" cy="63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0539D-8436-4C71-A97E-D2707CCC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45125"/>
            <a:ext cx="64389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61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AC35-E301-4D07-9E52-E5390636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Fan, 2011								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9C0A7-6142-47D0-AF20-4F446C5E9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705"/>
            <a:ext cx="10515600" cy="4397258"/>
          </a:xfrm>
        </p:spPr>
        <p:txBody>
          <a:bodyPr>
            <a:normAutofit/>
          </a:bodyPr>
          <a:lstStyle/>
          <a:p>
            <a:r>
              <a:rPr lang="en-US" sz="2000" dirty="0"/>
              <a:t>Sequencing Technology: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Samples:						</a:t>
            </a:r>
            <a:r>
              <a:rPr lang="en-US" sz="1000" dirty="0"/>
              <a:t> </a:t>
            </a:r>
            <a:r>
              <a:rPr lang="en-US" sz="2000" dirty="0"/>
              <a:t>Read Length:</a:t>
            </a:r>
          </a:p>
          <a:p>
            <a:pPr marL="1828800" lvl="4" indent="0">
              <a:buNone/>
            </a:pPr>
            <a:endParaRPr lang="en-US" sz="2000" dirty="0"/>
          </a:p>
          <a:p>
            <a:pPr marL="1828800" lvl="4" indent="0">
              <a:buNone/>
            </a:pPr>
            <a:endParaRPr lang="en-US" sz="2000" dirty="0"/>
          </a:p>
          <a:p>
            <a:pPr marL="1828800" lvl="4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Haplotype reconstruction method: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38658-507A-47A8-B935-629EE496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E6D47-9ED4-4220-AEC6-D8DF3E9B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19" y="2223206"/>
            <a:ext cx="6018713" cy="508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A1D13-447E-423B-B5F1-4244E24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17" y="3888186"/>
            <a:ext cx="6549491" cy="68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F4AD-8499-43A6-A595-B2B80106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64" y="3290460"/>
            <a:ext cx="5714115" cy="508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2545F-947D-4A1D-96BC-238F067B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639" y="3470520"/>
            <a:ext cx="4744089" cy="746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DBB3E-141E-4608-84F3-14DCF7A65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20" y="5211350"/>
            <a:ext cx="6733887" cy="7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4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61DF-BB95-42F6-8E56-EAF18385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Peters, 2012							E4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85CE-A758-4AD0-98FB-98E9583A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Sequencing Technology:				Samples: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Read Length: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6D80-D5E8-4017-9FA0-C78B560E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FF7B2-9692-417B-9A83-7A75C0E3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3704"/>
            <a:ext cx="4554420" cy="115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3A43C-78B4-4930-B4E3-F7A4ECD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62" y="2112302"/>
            <a:ext cx="4907038" cy="131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54664-F8A7-4013-A042-D2080626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5" y="3786476"/>
            <a:ext cx="4458150" cy="7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C450-2738-463B-A47D-F4463235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Peters, 2012							E4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CB64-47CB-4CCF-BE90-8BE26A0F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348"/>
            <a:ext cx="4678885" cy="4323615"/>
          </a:xfrm>
        </p:spPr>
        <p:txBody>
          <a:bodyPr>
            <a:normAutofit/>
          </a:bodyPr>
          <a:lstStyle/>
          <a:p>
            <a:r>
              <a:rPr lang="en-US" sz="2000" dirty="0"/>
              <a:t>Tools to assembly haplotype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FCC21-DBDF-4DF1-BAFA-F3037A07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A13E-77F3-41E6-A730-95888E46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45" y="2190878"/>
            <a:ext cx="2942581" cy="4587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1F7D8-56AB-4842-935C-BC5E0343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94" y="52164"/>
            <a:ext cx="3897321" cy="6753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5910E-1F24-4037-928F-87C21C2A3E48}"/>
              </a:ext>
            </a:extLst>
          </p:cNvPr>
          <p:cNvSpPr txBox="1"/>
          <p:nvPr/>
        </p:nvSpPr>
        <p:spPr>
          <a:xfrm>
            <a:off x="9113315" y="2976402"/>
            <a:ext cx="230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Haplotype reconstruction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97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C968-175B-4787-AC6A-355C924F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Kaper</a:t>
            </a:r>
            <a:r>
              <a:rPr lang="en-US" dirty="0"/>
              <a:t>, 2013								E5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2F3-1F60-466E-B74B-D9D2F025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sz="2000" dirty="0"/>
              <a:t>Sequencing Technology:				Samples: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Tools used in haplotype assembly: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                                                               	Read Length: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Hap. Reconstruction Method:</a:t>
            </a:r>
            <a:endParaRPr lang="en-US" sz="1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747A3-D926-4AE5-AA12-CA8D21C1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913C7-31EA-4640-8DAE-5B43204F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430"/>
            <a:ext cx="4577147" cy="1272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1E054-FDB0-48CE-A377-AB6F97B0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60" y="2156430"/>
            <a:ext cx="4257525" cy="73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6B664-4194-42CC-AC30-D57F35DE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60" y="3025423"/>
            <a:ext cx="4709281" cy="551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BAC3F-2506-4AE1-967E-1E4289246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25" y="3675120"/>
            <a:ext cx="4465548" cy="65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75AE4-2B02-4CED-A56E-30802203A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08" y="3884055"/>
            <a:ext cx="4520539" cy="1835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6CA35-DFBF-4141-84C6-25CD80727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360" y="5014669"/>
            <a:ext cx="5106262" cy="989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5FFD8-6B0E-48F7-A639-B30CF4DBD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212328"/>
            <a:ext cx="6141964" cy="4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72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C98F-F5D5-4E17-8731-7E5AEF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Kuleshov, 2014							E6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9B83-1B2C-4A32-BD27-10B933BB8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35" y="1503545"/>
            <a:ext cx="11568081" cy="5217930"/>
          </a:xfrm>
        </p:spPr>
        <p:txBody>
          <a:bodyPr>
            <a:normAutofit/>
          </a:bodyPr>
          <a:lstStyle/>
          <a:p>
            <a:r>
              <a:rPr lang="en-US" sz="2000" dirty="0"/>
              <a:t>Sequencing Technology:				Samples: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Tools used: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Read Length: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Haplotype Reconstruction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A85D8-3F38-4485-A9C6-84E02360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BDD42-FC41-445F-A192-7431D7F5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5" y="1811476"/>
            <a:ext cx="4975630" cy="60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1E8C0-0900-4D5B-AEFF-74D9B15E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17" y="1811476"/>
            <a:ext cx="5463547" cy="421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475CA-584B-4ED3-8E0E-739790B1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35" y="5532889"/>
            <a:ext cx="7778696" cy="947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378D3-F1EE-49F3-8825-182844DD5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983" y="2698630"/>
            <a:ext cx="6602807" cy="1460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1998D-F480-4DD0-AFCF-4ADAB88B4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853" y="4408623"/>
            <a:ext cx="7073207" cy="5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1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8E3D-ADFE-4730-9F3A-01623D0E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Zheng, 2016							E7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E539-A2B3-4F4D-910F-E75EB7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Sequencing Technology: 			Sample: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Read Length: </a:t>
            </a:r>
          </a:p>
          <a:p>
            <a:r>
              <a:rPr lang="en-US" sz="2000" dirty="0"/>
              <a:t>Tools Used: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Haplotype Reconstruction Method: Supplementary Note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50A7-181E-451C-A4A4-F15D628D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2FC30-9824-43D1-90FD-9415D3BF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1888"/>
            <a:ext cx="5043227" cy="982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DE15A-AA08-41AF-B3B7-40053F81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75" y="2190462"/>
            <a:ext cx="4433899" cy="195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62351-6947-45C6-83B1-0A84631A1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75" y="2340435"/>
            <a:ext cx="5286832" cy="44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E4C57-1DDF-48CA-9FCC-9538890D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913" y="3143351"/>
            <a:ext cx="5688151" cy="240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BC57A-0E06-4ECC-B288-4920403C5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590" y="3530356"/>
            <a:ext cx="5009533" cy="13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9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2832-0195-4664-A1F7-45E0B69E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Chu, 2017								E8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F84F-C26D-44AC-9C37-CE415ADED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Sequencing Technology:			Samples: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					Read Length: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Haplotype reconstruction Method: </a:t>
            </a:r>
          </a:p>
          <a:p>
            <a:r>
              <a:rPr lang="en-US" sz="2000" dirty="0"/>
              <a:t>Tools used: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3821-A796-4407-B9BC-54E17016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072F0-C36B-4EB6-B99E-C7FD860F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38" y="2170038"/>
            <a:ext cx="3814443" cy="140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2D603-3671-4F76-ABA9-871A4E54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75" y="2738043"/>
            <a:ext cx="3663546" cy="436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8643D-C212-459A-877B-4AF3C1BD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72" y="3683564"/>
            <a:ext cx="5232070" cy="479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FEEE-92B0-4EFD-A4F9-ADE4370FD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601" y="1861350"/>
            <a:ext cx="4623461" cy="617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3961D-3CD9-4345-BEBD-313DCDFA9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436" y="4431277"/>
            <a:ext cx="63341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4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E15B-A363-48BE-BCAF-77EEFB20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Luo, 2018								E9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9AD8-2C42-4D72-8A9C-1AB446081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Sequencing Technology:</a:t>
            </a:r>
          </a:p>
          <a:p>
            <a:r>
              <a:rPr lang="en-US" sz="2000" dirty="0"/>
              <a:t>Samples: </a:t>
            </a:r>
          </a:p>
          <a:p>
            <a:r>
              <a:rPr lang="en-US" sz="2000" dirty="0"/>
              <a:t>Haplotype reconstruction Method: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Tools used: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B4F7F-F45C-4620-A647-20A3CE88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813D2-025E-49F6-86A8-2EB8040D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68" y="1825625"/>
            <a:ext cx="6968310" cy="35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B027A-BB67-4F0A-AF9D-A68AF804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93" y="2181151"/>
            <a:ext cx="7654264" cy="506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95E9C-7DCF-4980-9CBC-16453EBB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" y="3043629"/>
            <a:ext cx="10220325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00FA1-891A-45D2-A3F0-EB6388894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1" y="4286040"/>
            <a:ext cx="103917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23A5-CDC8-4C1D-9C6C-AFF85AD5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Beagle, 2007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C6B4-0277-4D70-8EC0-BE87D0E3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Disequilibrium:				Function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69D6C-F6AC-4770-8846-AA3F6F86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89" y="2443945"/>
            <a:ext cx="4238399" cy="2122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A13A2-2D86-4594-A1DD-8CCDC18E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48" y="2310817"/>
            <a:ext cx="4650141" cy="1543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DB690-28AE-4B59-9389-520054E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80" y="4186772"/>
            <a:ext cx="4246297" cy="755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CE82B-0303-4B13-BA18-5432918B9448}"/>
              </a:ext>
            </a:extLst>
          </p:cNvPr>
          <p:cNvSpPr txBox="1"/>
          <p:nvPr/>
        </p:nvSpPr>
        <p:spPr>
          <a:xfrm>
            <a:off x="1144402" y="5497620"/>
            <a:ext cx="512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Formulations &amp; problems Section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A0BBBE-D5A8-491E-AC5F-1F814719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2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A040-2FA5-4A92-B9E2-D5A36A22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DGS (</a:t>
            </a:r>
            <a:r>
              <a:rPr lang="en-US" dirty="0" err="1"/>
              <a:t>HuRef</a:t>
            </a:r>
            <a:r>
              <a:rPr lang="en-US" dirty="0"/>
              <a:t>), 2007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7A12-FF41-4D00-8AA2-D34E81EF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Pedigree:				* Genome Dataset</a:t>
            </a:r>
          </a:p>
          <a:p>
            <a:pPr lvl="4" algn="ctr"/>
            <a:r>
              <a:rPr lang="en-US" dirty="0"/>
              <a:t>Similar to NCBI &amp; WGSA</a:t>
            </a:r>
          </a:p>
          <a:p>
            <a:pPr lvl="4" algn="ctr"/>
            <a:endParaRPr lang="en-US" dirty="0"/>
          </a:p>
          <a:p>
            <a:pPr lvl="4" algn="ctr"/>
            <a:r>
              <a:rPr lang="en-US" dirty="0"/>
              <a:t>Mutation rate: </a:t>
            </a:r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endParaRPr lang="en-US" dirty="0"/>
          </a:p>
          <a:p>
            <a:pPr lvl="4" algn="ctr"/>
            <a:r>
              <a:rPr lang="en-US" dirty="0"/>
              <a:t>Sequencing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486-4F23-4C29-A810-51055A30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706FB-2404-4CB6-B32E-33EDBF50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0" y="2586826"/>
            <a:ext cx="2498925" cy="126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3E8D7-058D-4BC1-AABD-A4186F9A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15" y="1554163"/>
            <a:ext cx="1921231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FE279-28C9-4255-9EF0-A65B2EDD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64" y="3324790"/>
            <a:ext cx="446722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E74A5-9C63-41A1-8EB0-2443BD680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026" y="4738979"/>
            <a:ext cx="438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F21B-4897-4A25-8CB7-AF998967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HapRec,2008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BA41-5942-4465-98A5-20B72969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Probabilistic Approach.</a:t>
            </a:r>
          </a:p>
          <a:p>
            <a:r>
              <a:rPr lang="en-US" dirty="0"/>
              <a:t>No formulations &amp; problems section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60546-A5FF-4AA6-B553-EE92BDD1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3" y="2447702"/>
            <a:ext cx="8752258" cy="14230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D7B78-F4DF-4A91-8B6F-4F0EB9CE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8AAA4-40CD-43DA-8260-B49588BED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6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10785</TotalTime>
  <Words>771</Words>
  <Application>Microsoft Office PowerPoint</Application>
  <PresentationFormat>Widescreen</PresentationFormat>
  <Paragraphs>475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Office Theme</vt:lpstr>
      <vt:lpstr>Literature.Reviews.Oct8.2018</vt:lpstr>
      <vt:lpstr>Lancia, 2001</vt:lpstr>
      <vt:lpstr>Fast Hare, 2004</vt:lpstr>
      <vt:lpstr>Wang, 2005</vt:lpstr>
      <vt:lpstr>Wang, 2005</vt:lpstr>
      <vt:lpstr>Zhao, 2005</vt:lpstr>
      <vt:lpstr>Beagle, 2007</vt:lpstr>
      <vt:lpstr>DGS (HuRef), 2007</vt:lpstr>
      <vt:lpstr>HapRec,2008</vt:lpstr>
      <vt:lpstr>HASH, 2008</vt:lpstr>
      <vt:lpstr>SpeedHap, 2008</vt:lpstr>
      <vt:lpstr>Kang, 2008</vt:lpstr>
      <vt:lpstr>Kang, 2008</vt:lpstr>
      <vt:lpstr>Xie, 2008        </vt:lpstr>
      <vt:lpstr>IMPUTE2, 2009</vt:lpstr>
      <vt:lpstr>IMPUTE2, 2009</vt:lpstr>
      <vt:lpstr>Wu, 2009</vt:lpstr>
      <vt:lpstr>RefHap, 2010</vt:lpstr>
      <vt:lpstr>HapAssembler, 2010</vt:lpstr>
      <vt:lpstr>MaCH, 2010</vt:lpstr>
      <vt:lpstr>MaCH, 2010</vt:lpstr>
      <vt:lpstr>MaCH, 2010</vt:lpstr>
      <vt:lpstr>MaxSAT, 2010</vt:lpstr>
      <vt:lpstr>Xu, 2010</vt:lpstr>
      <vt:lpstr>Meeting Oct9.2018</vt:lpstr>
      <vt:lpstr>HALLDORSSON, 2011</vt:lpstr>
      <vt:lpstr>HapSAT, 2011</vt:lpstr>
      <vt:lpstr>HapCompass, 2012</vt:lpstr>
      <vt:lpstr>HMEC, 2012</vt:lpstr>
      <vt:lpstr>HATS, 2012</vt:lpstr>
      <vt:lpstr>PPHS, 2012</vt:lpstr>
      <vt:lpstr>GAHap, 2012</vt:lpstr>
      <vt:lpstr>H-BOP, 2012 </vt:lpstr>
      <vt:lpstr>2012, HapSeq</vt:lpstr>
      <vt:lpstr>HAPI-UR, 2012</vt:lpstr>
      <vt:lpstr>SHAPEIT, 2012</vt:lpstr>
      <vt:lpstr>SHAPEIT, 2013</vt:lpstr>
      <vt:lpstr>Chen, 2013</vt:lpstr>
      <vt:lpstr>Deng, 2013</vt:lpstr>
      <vt:lpstr>Hap-SeqX, 2013</vt:lpstr>
      <vt:lpstr>MixSIH, 2013</vt:lpstr>
      <vt:lpstr>Harsh, 2013</vt:lpstr>
      <vt:lpstr>DBM, 2013</vt:lpstr>
      <vt:lpstr>HapSeq2, 2013</vt:lpstr>
      <vt:lpstr>HapCompass-Tumor</vt:lpstr>
      <vt:lpstr>HapTree, 2014</vt:lpstr>
      <vt:lpstr>HGHap, 2014</vt:lpstr>
      <vt:lpstr>ProbHap, 2014</vt:lpstr>
      <vt:lpstr>CSP, 2014</vt:lpstr>
      <vt:lpstr>FastHap, 2014</vt:lpstr>
      <vt:lpstr>WinHap2, 2014</vt:lpstr>
      <vt:lpstr>ParticleHap, 2015</vt:lpstr>
      <vt:lpstr>HapCut2, 2017</vt:lpstr>
      <vt:lpstr>PEATH, 2018</vt:lpstr>
      <vt:lpstr>AROHap, 2018</vt:lpstr>
      <vt:lpstr>2018, HapCHAT </vt:lpstr>
      <vt:lpstr>WhatsHap, 2014 </vt:lpstr>
      <vt:lpstr>HapCol, 2016 </vt:lpstr>
      <vt:lpstr>Experimental Methods</vt:lpstr>
      <vt:lpstr>MA, 2010      E1</vt:lpstr>
      <vt:lpstr>Duitama, 2011       E2</vt:lpstr>
      <vt:lpstr>Fan, 2011        E3</vt:lpstr>
      <vt:lpstr>Peters, 2012       E4</vt:lpstr>
      <vt:lpstr>Peters, 2012       E4</vt:lpstr>
      <vt:lpstr>Kaper, 2013        E5</vt:lpstr>
      <vt:lpstr>Kuleshov, 2014       E6</vt:lpstr>
      <vt:lpstr>Zheng, 2016       E7</vt:lpstr>
      <vt:lpstr>Chu, 2017        E8</vt:lpstr>
      <vt:lpstr>Luo, 2018        E9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Literature.Reviews.Oct8.2018</dc:title>
  <dc:creator>Allison Johnson</dc:creator>
  <cp:lastModifiedBy>Allison Johnson</cp:lastModifiedBy>
  <cp:revision>109</cp:revision>
  <dcterms:created xsi:type="dcterms:W3CDTF">2018-10-09T02:25:09Z</dcterms:created>
  <dcterms:modified xsi:type="dcterms:W3CDTF">2018-12-19T04:56:56Z</dcterms:modified>
</cp:coreProperties>
</file>